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jeeCuLqrvT0tvvQLZBq9Ar6yBX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3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315750" y="577475"/>
            <a:ext cx="8512500" cy="3478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          </a:t>
            </a:r>
            <a:r>
              <a:rPr b="1" lang="en-GB" sz="4200">
                <a:solidFill>
                  <a:srgbClr val="CC0000"/>
                </a:solidFill>
                <a:latin typeface="Montserrat"/>
                <a:ea typeface="Montserrat"/>
                <a:cs typeface="Montserrat"/>
                <a:sym typeface="Montserrat"/>
              </a:rPr>
              <a:t>Capstone Project</a:t>
            </a:r>
            <a:endParaRPr b="1" sz="4200">
              <a:solidFill>
                <a:srgbClr val="CC0000"/>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500">
                <a:solidFill>
                  <a:schemeClr val="lt1"/>
                </a:solidFill>
                <a:latin typeface="Montserrat"/>
                <a:ea typeface="Montserrat"/>
                <a:cs typeface="Montserrat"/>
                <a:sym typeface="Montserrat"/>
              </a:rPr>
              <a:t>BOOK RECOMMENDATION SYSTEM</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311700" y="151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Ratings_df (Book_Rating)</a:t>
            </a:r>
            <a:endParaRPr/>
          </a:p>
        </p:txBody>
      </p:sp>
      <p:sp>
        <p:nvSpPr>
          <p:cNvPr id="117" name="Google Shape;117;p10"/>
          <p:cNvSpPr txBox="1"/>
          <p:nvPr>
            <p:ph idx="1" type="body"/>
          </p:nvPr>
        </p:nvSpPr>
        <p:spPr>
          <a:xfrm>
            <a:off x="163325" y="1146575"/>
            <a:ext cx="8520600" cy="371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endParaRPr>
          </a:p>
        </p:txBody>
      </p:sp>
      <p:pic>
        <p:nvPicPr>
          <p:cNvPr id="118" name="Google Shape;118;p10"/>
          <p:cNvPicPr preferRelativeResize="0"/>
          <p:nvPr/>
        </p:nvPicPr>
        <p:blipFill rotWithShape="1">
          <a:blip r:embed="rId3">
            <a:alphaModFix/>
          </a:blip>
          <a:srcRect b="0" l="0" r="0" t="0"/>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b="1" lang="en-GB" sz="1900">
                <a:solidFill>
                  <a:schemeClr val="lt1"/>
                </a:solidFill>
                <a:latin typeface="Montserrat"/>
                <a:ea typeface="Montserrat"/>
                <a:cs typeface="Montserrat"/>
                <a:sym typeface="Montserrat"/>
              </a:rPr>
              <a:t>Age column has 40% missing values</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p:txBody>
      </p:sp>
      <p:pic>
        <p:nvPicPr>
          <p:cNvPr id="125" name="Google Shape;125;p11"/>
          <p:cNvPicPr preferRelativeResize="0"/>
          <p:nvPr/>
        </p:nvPicPr>
        <p:blipFill rotWithShape="1">
          <a:blip r:embed="rId3">
            <a:alphaModFix/>
          </a:blip>
          <a:srcRect b="0" l="0" r="0" t="0"/>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12"/>
          <p:cNvSpPr txBox="1"/>
          <p:nvPr>
            <p:ph idx="1" type="body"/>
          </p:nvPr>
        </p:nvSpPr>
        <p:spPr>
          <a:xfrm>
            <a:off x="311700" y="1017725"/>
            <a:ext cx="8520600" cy="395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b="1" lang="en-GB" sz="1400">
                <a:solidFill>
                  <a:schemeClr val="lt1"/>
                </a:solidFill>
                <a:latin typeface="Montserrat"/>
                <a:ea typeface="Montserrat"/>
                <a:cs typeface="Montserrat"/>
                <a:sym typeface="Montserrat"/>
              </a:rPr>
              <a:t>Outliers in Age column </a:t>
            </a:r>
            <a:endParaRPr b="1" sz="14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sz="1400">
                <a:solidFill>
                  <a:schemeClr val="lt1"/>
                </a:solidFill>
                <a:highlight>
                  <a:srgbClr val="FFFFFF"/>
                </a:highlight>
                <a:latin typeface="Montserrat"/>
                <a:ea typeface="Montserrat"/>
                <a:cs typeface="Montserrat"/>
                <a:sym typeface="Montserrat"/>
              </a:rPr>
              <a:t>Age has positive Skewness (right tail) so we can use median to fill Nan values,</a:t>
            </a:r>
            <a:endParaRPr b="1" sz="1400">
              <a:solidFill>
                <a:schemeClr val="lt1"/>
              </a:solidFill>
              <a:latin typeface="Montserrat"/>
              <a:ea typeface="Montserrat"/>
              <a:cs typeface="Montserrat"/>
              <a:sym typeface="Montserrat"/>
            </a:endParaRPr>
          </a:p>
          <a:p>
            <a:pPr indent="0" lvl="0" marL="914400" rtl="0" algn="l">
              <a:lnSpc>
                <a:spcPct val="115000"/>
              </a:lnSpc>
              <a:spcBef>
                <a:spcPts val="0"/>
              </a:spcBef>
              <a:spcAft>
                <a:spcPts val="0"/>
              </a:spcAft>
              <a:buSzPts val="1800"/>
              <a:buNone/>
            </a:pPr>
            <a:r>
              <a:t/>
            </a:r>
            <a:endParaRPr sz="1400">
              <a:solidFill>
                <a:schemeClr val="lt1"/>
              </a:solidFill>
            </a:endParaRPr>
          </a:p>
        </p:txBody>
      </p:sp>
      <p:sp>
        <p:nvSpPr>
          <p:cNvPr id="132" name="Google Shape;132;p12"/>
          <p:cNvSpPr txBox="1"/>
          <p:nvPr/>
        </p:nvSpPr>
        <p:spPr>
          <a:xfrm>
            <a:off x="6074375" y="1451550"/>
            <a:ext cx="1088700" cy="112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2"/>
          <p:cNvSpPr txBox="1"/>
          <p:nvPr/>
        </p:nvSpPr>
        <p:spPr>
          <a:xfrm>
            <a:off x="5774600" y="1467325"/>
            <a:ext cx="3057600" cy="179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
          <p:cNvSpPr txBox="1"/>
          <p:nvPr/>
        </p:nvSpPr>
        <p:spPr>
          <a:xfrm>
            <a:off x="5995500" y="1356875"/>
            <a:ext cx="2224500" cy="167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txBox="1"/>
          <p:nvPr/>
        </p:nvSpPr>
        <p:spPr>
          <a:xfrm>
            <a:off x="5727275" y="1404200"/>
            <a:ext cx="32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pic>
        <p:nvPicPr>
          <p:cNvPr id="136" name="Google Shape;136;p12"/>
          <p:cNvPicPr preferRelativeResize="0"/>
          <p:nvPr/>
        </p:nvPicPr>
        <p:blipFill rotWithShape="1">
          <a:blip r:embed="rId3">
            <a:alphaModFix/>
          </a:blip>
          <a:srcRect b="0" l="0" r="0" t="0"/>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91440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137160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p:txBody>
      </p:sp>
      <p:pic>
        <p:nvPicPr>
          <p:cNvPr id="143" name="Google Shape;143;p13"/>
          <p:cNvPicPr preferRelativeResize="0"/>
          <p:nvPr/>
        </p:nvPicPr>
        <p:blipFill rotWithShape="1">
          <a:blip r:embed="rId3">
            <a:alphaModFix/>
          </a:blip>
          <a:srcRect b="0" l="0" r="0" t="0"/>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ph type="title"/>
          </p:nvPr>
        </p:nvSpPr>
        <p:spPr>
          <a:xfrm>
            <a:off x="311700" y="466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50" name="Google Shape;150;p14"/>
          <p:cNvPicPr preferRelativeResize="0"/>
          <p:nvPr/>
        </p:nvPicPr>
        <p:blipFill rotWithShape="1">
          <a:blip r:embed="rId3">
            <a:alphaModFix/>
          </a:blip>
          <a:srcRect b="0" l="0" r="0" t="0"/>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type="title"/>
          </p:nvPr>
        </p:nvSpPr>
        <p:spPr>
          <a:xfrm>
            <a:off x="129525"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sz="1950">
              <a:solidFill>
                <a:srgbClr val="0000FF"/>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b="1"/>
          </a:p>
        </p:txBody>
      </p:sp>
      <p:sp>
        <p:nvSpPr>
          <p:cNvPr id="156" name="Google Shape;156;p15"/>
          <p:cNvSpPr txBox="1"/>
          <p:nvPr>
            <p:ph idx="1" type="body"/>
          </p:nvPr>
        </p:nvSpPr>
        <p:spPr>
          <a:xfrm>
            <a:off x="203600" y="1017725"/>
            <a:ext cx="8579100" cy="40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SzPts val="1800"/>
              <a:buNone/>
            </a:pPr>
            <a:r>
              <a:rPr b="1" lang="en-GB" sz="1400">
                <a:solidFill>
                  <a:schemeClr val="lt1"/>
                </a:solidFill>
                <a:latin typeface="Montserrat"/>
                <a:ea typeface="Montserrat"/>
                <a:cs typeface="Montserrat"/>
                <a:sym typeface="Montserrat"/>
              </a:rPr>
              <a:t>Weighted Rating(WR)=[vR/(v+m)]+[mC/(v+m)]</a:t>
            </a:r>
            <a:endParaRPr b="1" sz="14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p>
        </p:txBody>
      </p:sp>
      <p:sp>
        <p:nvSpPr>
          <p:cNvPr id="162" name="Google Shape;162;p16"/>
          <p:cNvSpPr txBox="1"/>
          <p:nvPr>
            <p:ph idx="1" type="body"/>
          </p:nvPr>
        </p:nvSpPr>
        <p:spPr>
          <a:xfrm>
            <a:off x="311700" y="1060850"/>
            <a:ext cx="8520600" cy="397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a:solidFill>
                <a:schemeClr val="lt1"/>
              </a:solidFill>
            </a:endParaRPr>
          </a:p>
        </p:txBody>
      </p:sp>
      <p:pic>
        <p:nvPicPr>
          <p:cNvPr id="163" name="Google Shape;163;p16"/>
          <p:cNvPicPr preferRelativeResize="0"/>
          <p:nvPr/>
        </p:nvPicPr>
        <p:blipFill rotWithShape="1">
          <a:blip r:embed="rId3">
            <a:alphaModFix/>
          </a:blip>
          <a:srcRect b="0" l="0" r="0" t="0"/>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700" y="16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17"/>
          <p:cNvSpPr txBox="1"/>
          <p:nvPr>
            <p:ph idx="1" type="body"/>
          </p:nvPr>
        </p:nvSpPr>
        <p:spPr>
          <a:xfrm>
            <a:off x="311700" y="7386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170" name="Google Shape;170;p17"/>
          <p:cNvPicPr preferRelativeResize="0"/>
          <p:nvPr/>
        </p:nvPicPr>
        <p:blipFill rotWithShape="1">
          <a:blip r:embed="rId3">
            <a:alphaModFix/>
          </a:blip>
          <a:srcRect b="0" l="0" r="0" t="0"/>
          <a:stretch/>
        </p:blipFill>
        <p:spPr>
          <a:xfrm>
            <a:off x="721375" y="2675050"/>
            <a:ext cx="2840825" cy="1772850"/>
          </a:xfrm>
          <a:prstGeom prst="rect">
            <a:avLst/>
          </a:prstGeom>
          <a:noFill/>
          <a:ln>
            <a:noFill/>
          </a:ln>
        </p:spPr>
      </p:pic>
      <p:pic>
        <p:nvPicPr>
          <p:cNvPr id="171" name="Google Shape;171;p17"/>
          <p:cNvPicPr preferRelativeResize="0"/>
          <p:nvPr/>
        </p:nvPicPr>
        <p:blipFill rotWithShape="1">
          <a:blip r:embed="rId4">
            <a:alphaModFix/>
          </a:blip>
          <a:srcRect b="0" l="0" r="0" t="0"/>
          <a:stretch/>
        </p:blipFill>
        <p:spPr>
          <a:xfrm>
            <a:off x="5211150" y="2675050"/>
            <a:ext cx="3023650" cy="1994325"/>
          </a:xfrm>
          <a:prstGeom prst="rect">
            <a:avLst/>
          </a:prstGeom>
          <a:noFill/>
          <a:ln>
            <a:noFill/>
          </a:ln>
        </p:spPr>
      </p:pic>
      <p:sp>
        <p:nvSpPr>
          <p:cNvPr id="172" name="Google Shape;172;p17"/>
          <p:cNvSpPr txBox="1"/>
          <p:nvPr/>
        </p:nvSpPr>
        <p:spPr>
          <a:xfrm>
            <a:off x="1494200" y="1997050"/>
            <a:ext cx="102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SVD</a:t>
            </a:r>
            <a:endParaRPr b="1" i="0" sz="1800" u="none" cap="none" strike="noStrike">
              <a:solidFill>
                <a:schemeClr val="lt1"/>
              </a:solidFill>
              <a:latin typeface="Montserrat"/>
              <a:ea typeface="Montserrat"/>
              <a:cs typeface="Montserrat"/>
              <a:sym typeface="Montserrat"/>
            </a:endParaRPr>
          </a:p>
        </p:txBody>
      </p:sp>
      <p:sp>
        <p:nvSpPr>
          <p:cNvPr id="173" name="Google Shape;173;p17"/>
          <p:cNvSpPr txBox="1"/>
          <p:nvPr/>
        </p:nvSpPr>
        <p:spPr>
          <a:xfrm>
            <a:off x="6249775" y="2068900"/>
            <a:ext cx="103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NMF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18"/>
          <p:cNvSpPr txBox="1"/>
          <p:nvPr>
            <p:ph idx="1" type="body"/>
          </p:nvPr>
        </p:nvSpPr>
        <p:spPr>
          <a:xfrm>
            <a:off x="311700" y="1017725"/>
            <a:ext cx="8520600" cy="35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b="1">
              <a:solidFill>
                <a:schemeClr val="lt1"/>
              </a:solidFill>
            </a:endParaRPr>
          </a:p>
        </p:txBody>
      </p:sp>
      <p:pic>
        <p:nvPicPr>
          <p:cNvPr id="180" name="Google Shape;180;p18"/>
          <p:cNvPicPr preferRelativeResize="0"/>
          <p:nvPr/>
        </p:nvPicPr>
        <p:blipFill rotWithShape="1">
          <a:blip r:embed="rId3">
            <a:alphaModFix/>
          </a:blip>
          <a:srcRect b="0" l="0" r="0" t="0"/>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19"/>
          <p:cNvSpPr txBox="1"/>
          <p:nvPr>
            <p:ph idx="1" type="body"/>
          </p:nvPr>
        </p:nvSpPr>
        <p:spPr>
          <a:xfrm>
            <a:off x="311700" y="1152475"/>
            <a:ext cx="8520600" cy="35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a:p>
        </p:txBody>
      </p:sp>
      <p:pic>
        <p:nvPicPr>
          <p:cNvPr id="187" name="Google Shape;187;p19"/>
          <p:cNvPicPr preferRelativeResize="0"/>
          <p:nvPr/>
        </p:nvPicPr>
        <p:blipFill rotWithShape="1">
          <a:blip r:embed="rId3">
            <a:alphaModFix/>
          </a:blip>
          <a:srcRect b="0" l="0" r="0" t="0"/>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0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2"/>
          <p:cNvSpPr txBox="1"/>
          <p:nvPr>
            <p:ph idx="1" type="body"/>
          </p:nvPr>
        </p:nvSpPr>
        <p:spPr>
          <a:xfrm>
            <a:off x="177425" y="1114425"/>
            <a:ext cx="8520600" cy="362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Problem statement</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Summary</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Analysis of different datasets</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Cleaning</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Outlier treatment</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Imputing missing values</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Different Recommendation Model</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Challenges </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Conclusion</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Future Scope</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a:p>
        </p:txBody>
      </p:sp>
      <p:pic>
        <p:nvPicPr>
          <p:cNvPr id="194" name="Google Shape;194;p20"/>
          <p:cNvPicPr preferRelativeResize="0"/>
          <p:nvPr/>
        </p:nvPicPr>
        <p:blipFill rotWithShape="1">
          <a:blip r:embed="rId3">
            <a:alphaModFix/>
          </a:blip>
          <a:srcRect b="0" l="0" r="0" t="0"/>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21"/>
          <p:cNvSpPr txBox="1"/>
          <p:nvPr>
            <p:ph idx="1" type="body"/>
          </p:nvPr>
        </p:nvSpPr>
        <p:spPr>
          <a:xfrm>
            <a:off x="431638" y="11812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User-ID - 193458</a:t>
            </a:r>
            <a:endParaRPr b="1">
              <a:solidFill>
                <a:schemeClr val="lt1"/>
              </a:solidFill>
            </a:endParaRPr>
          </a:p>
          <a:p>
            <a:pPr indent="0" lvl="0" marL="0" rtl="0" algn="l">
              <a:lnSpc>
                <a:spcPct val="115000"/>
              </a:lnSpc>
              <a:spcBef>
                <a:spcPts val="0"/>
              </a:spcBef>
              <a:spcAft>
                <a:spcPts val="0"/>
              </a:spcAft>
              <a:buSzPts val="1800"/>
              <a:buNone/>
            </a:pPr>
            <a:r>
              <a:rPr b="1" lang="en-GB">
                <a:solidFill>
                  <a:schemeClr val="lt1"/>
                </a:solidFill>
              </a:rPr>
              <a:t>Test set: predicted top rated books</a:t>
            </a:r>
            <a:endParaRPr b="1">
              <a:solidFill>
                <a:schemeClr val="lt1"/>
              </a:solidFill>
            </a:endParaRPr>
          </a:p>
          <a:p>
            <a:pPr indent="0" lvl="0" marL="0" rtl="0" algn="l">
              <a:lnSpc>
                <a:spcPct val="115000"/>
              </a:lnSpc>
              <a:spcBef>
                <a:spcPts val="0"/>
              </a:spcBef>
              <a:spcAft>
                <a:spcPts val="0"/>
              </a:spcAft>
              <a:buSzPts val="1800"/>
              <a:buNone/>
            </a:pPr>
            <a:r>
              <a:t/>
            </a:r>
            <a:endParaRPr b="1">
              <a:solidFill>
                <a:schemeClr val="lt1"/>
              </a:solidFill>
            </a:endParaRPr>
          </a:p>
        </p:txBody>
      </p:sp>
      <p:pic>
        <p:nvPicPr>
          <p:cNvPr id="201" name="Google Shape;201;p21"/>
          <p:cNvPicPr preferRelativeResize="0"/>
          <p:nvPr/>
        </p:nvPicPr>
        <p:blipFill rotWithShape="1">
          <a:blip r:embed="rId3">
            <a:alphaModFix/>
          </a:blip>
          <a:srcRect b="0" l="0" r="0" t="0"/>
          <a:stretch/>
        </p:blipFill>
        <p:spPr>
          <a:xfrm>
            <a:off x="431650" y="2181125"/>
            <a:ext cx="8045699" cy="2416485"/>
          </a:xfrm>
          <a:prstGeom prst="rect">
            <a:avLst/>
          </a:prstGeom>
          <a:noFill/>
          <a:ln>
            <a:noFill/>
          </a:ln>
        </p:spPr>
      </p:pic>
      <p:sp>
        <p:nvSpPr>
          <p:cNvPr id="202" name="Google Shape;202;p21"/>
          <p:cNvSpPr txBox="1"/>
          <p:nvPr/>
        </p:nvSpPr>
        <p:spPr>
          <a:xfrm>
            <a:off x="311703" y="3548700"/>
            <a:ext cx="3797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800"/>
              <a:buNone/>
            </a:pPr>
            <a:r>
              <a:rPr b="1" lang="en-GB">
                <a:solidFill>
                  <a:schemeClr val="lt1"/>
                </a:solidFill>
              </a:rPr>
              <a:t>Test set: actual top rated books</a:t>
            </a:r>
            <a:endParaRPr b="1">
              <a:solidFill>
                <a:schemeClr val="lt1"/>
              </a:solidFill>
            </a:endParaRPr>
          </a:p>
          <a:p>
            <a:pPr indent="0" lvl="0" marL="0" rtl="0" algn="l">
              <a:lnSpc>
                <a:spcPct val="115000"/>
              </a:lnSpc>
              <a:spcBef>
                <a:spcPts val="0"/>
              </a:spcBef>
              <a:spcAft>
                <a:spcPts val="0"/>
              </a:spcAft>
              <a:buSzPts val="1800"/>
              <a:buNone/>
            </a:pPr>
            <a:r>
              <a:t/>
            </a:r>
            <a:endParaRPr/>
          </a:p>
        </p:txBody>
      </p:sp>
      <p:pic>
        <p:nvPicPr>
          <p:cNvPr id="209" name="Google Shape;209;p22"/>
          <p:cNvPicPr preferRelativeResize="0"/>
          <p:nvPr/>
        </p:nvPicPr>
        <p:blipFill rotWithShape="1">
          <a:blip r:embed="rId3">
            <a:alphaModFix/>
          </a:blip>
          <a:srcRect b="0" l="0" r="0" t="0"/>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23"/>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16" name="Google Shape;216;p23"/>
          <p:cNvPicPr preferRelativeResize="0"/>
          <p:nvPr/>
        </p:nvPicPr>
        <p:blipFill rotWithShape="1">
          <a:blip r:embed="rId3">
            <a:alphaModFix/>
          </a:blip>
          <a:srcRect b="0" l="0" r="0" t="0"/>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24"/>
          <p:cNvSpPr txBox="1"/>
          <p:nvPr>
            <p:ph idx="1" type="body"/>
          </p:nvPr>
        </p:nvSpPr>
        <p:spPr>
          <a:xfrm>
            <a:off x="311700" y="1537299"/>
            <a:ext cx="8520600" cy="31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23" name="Google Shape;223;p24"/>
          <p:cNvPicPr preferRelativeResize="0"/>
          <p:nvPr/>
        </p:nvPicPr>
        <p:blipFill rotWithShape="1">
          <a:blip r:embed="rId3">
            <a:alphaModFix/>
          </a:blip>
          <a:srcRect b="0" l="0" r="0" t="0"/>
          <a:stretch/>
        </p:blipFill>
        <p:spPr>
          <a:xfrm>
            <a:off x="311693" y="2686300"/>
            <a:ext cx="1509800" cy="2280675"/>
          </a:xfrm>
          <a:prstGeom prst="rect">
            <a:avLst/>
          </a:prstGeom>
          <a:noFill/>
          <a:ln>
            <a:noFill/>
          </a:ln>
        </p:spPr>
      </p:pic>
      <p:pic>
        <p:nvPicPr>
          <p:cNvPr id="224" name="Google Shape;224;p24"/>
          <p:cNvPicPr preferRelativeResize="0"/>
          <p:nvPr/>
        </p:nvPicPr>
        <p:blipFill rotWithShape="1">
          <a:blip r:embed="rId4">
            <a:alphaModFix/>
          </a:blip>
          <a:srcRect b="0" l="0" r="0" t="0"/>
          <a:stretch/>
        </p:blipFill>
        <p:spPr>
          <a:xfrm>
            <a:off x="2060175" y="2686300"/>
            <a:ext cx="6897050" cy="2280675"/>
          </a:xfrm>
          <a:prstGeom prst="rect">
            <a:avLst/>
          </a:prstGeom>
          <a:noFill/>
          <a:ln>
            <a:noFill/>
          </a:ln>
        </p:spPr>
      </p:pic>
      <p:sp>
        <p:nvSpPr>
          <p:cNvPr id="225" name="Google Shape;225;p24"/>
          <p:cNvSpPr txBox="1"/>
          <p:nvPr/>
        </p:nvSpPr>
        <p:spPr>
          <a:xfrm>
            <a:off x="527800" y="2041950"/>
            <a:ext cx="107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Montserrat"/>
                <a:ea typeface="Montserrat"/>
                <a:cs typeface="Montserrat"/>
                <a:sym typeface="Montserrat"/>
              </a:rPr>
              <a:t>Input</a:t>
            </a:r>
            <a:endParaRPr b="0" i="0" sz="1400" u="none" cap="none" strike="noStrike">
              <a:solidFill>
                <a:srgbClr val="000000"/>
              </a:solidFill>
              <a:latin typeface="Arial"/>
              <a:ea typeface="Arial"/>
              <a:cs typeface="Arial"/>
              <a:sym typeface="Arial"/>
            </a:endParaRPr>
          </a:p>
        </p:txBody>
      </p:sp>
      <p:sp>
        <p:nvSpPr>
          <p:cNvPr id="226" name="Google Shape;226;p24"/>
          <p:cNvSpPr txBox="1"/>
          <p:nvPr/>
        </p:nvSpPr>
        <p:spPr>
          <a:xfrm>
            <a:off x="4942375" y="2171550"/>
            <a:ext cx="182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Montserrat"/>
                <a:ea typeface="Montserrat"/>
                <a:cs typeface="Montserrat"/>
                <a:sym typeface="Montserrat"/>
              </a:rPr>
              <a:t>Output</a:t>
            </a:r>
            <a:endParaRPr b="0" i="0" sz="1400" u="none" cap="none" strike="noStrike">
              <a:solidFill>
                <a:srgbClr val="000000"/>
              </a:solidFill>
              <a:latin typeface="Arial"/>
              <a:ea typeface="Arial"/>
              <a:cs typeface="Arial"/>
              <a:sym typeface="Arial"/>
            </a:endParaRPr>
          </a:p>
        </p:txBody>
      </p:sp>
      <p:sp>
        <p:nvSpPr>
          <p:cNvPr id="227" name="Google Shape;227;p24"/>
          <p:cNvSpPr txBox="1"/>
          <p:nvPr/>
        </p:nvSpPr>
        <p:spPr>
          <a:xfrm>
            <a:off x="311700" y="1146725"/>
            <a:ext cx="820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SVD and Correlation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b="1">
              <a:latin typeface="Montserrat"/>
              <a:ea typeface="Montserrat"/>
              <a:cs typeface="Montserrat"/>
              <a:sym typeface="Montserrat"/>
            </a:endParaRPr>
          </a:p>
        </p:txBody>
      </p:sp>
      <p:sp>
        <p:nvSpPr>
          <p:cNvPr id="233" name="Google Shape;233;p25"/>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34" name="Google Shape;234;p25"/>
          <p:cNvPicPr preferRelativeResize="0"/>
          <p:nvPr/>
        </p:nvPicPr>
        <p:blipFill rotWithShape="1">
          <a:blip r:embed="rId3">
            <a:alphaModFix/>
          </a:blip>
          <a:srcRect b="0" l="0" r="0" t="0"/>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br>
              <a:rPr b="1" lang="en-GB">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26"/>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41" name="Google Shape;241;p26"/>
          <p:cNvPicPr preferRelativeResize="0"/>
          <p:nvPr/>
        </p:nvPicPr>
        <p:blipFill rotWithShape="1">
          <a:blip r:embed="rId3">
            <a:alphaModFix/>
          </a:blip>
          <a:srcRect b="0" l="0" r="0" t="0"/>
          <a:stretch/>
        </p:blipFill>
        <p:spPr>
          <a:xfrm>
            <a:off x="445375" y="1434075"/>
            <a:ext cx="7810500" cy="3638550"/>
          </a:xfrm>
          <a:prstGeom prst="rect">
            <a:avLst/>
          </a:prstGeom>
          <a:noFill/>
          <a:ln>
            <a:noFill/>
          </a:ln>
        </p:spPr>
      </p:pic>
      <p:sp>
        <p:nvSpPr>
          <p:cNvPr id="242" name="Google Shape;242;p26"/>
          <p:cNvSpPr txBox="1"/>
          <p:nvPr/>
        </p:nvSpPr>
        <p:spPr>
          <a:xfrm>
            <a:off x="369175" y="1001100"/>
            <a:ext cx="3000000" cy="71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Model Results</a:t>
            </a:r>
            <a:br>
              <a:rPr b="1" i="0" lang="en-GB" sz="1800" u="none" cap="none" strike="noStrike">
                <a:solidFill>
                  <a:schemeClr val="lt1"/>
                </a:solidFill>
                <a:latin typeface="Montserrat"/>
                <a:ea typeface="Montserrat"/>
                <a:cs typeface="Montserrat"/>
                <a:sym typeface="Montserrat"/>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62975" y="6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27"/>
          <p:cNvSpPr txBox="1"/>
          <p:nvPr>
            <p:ph idx="1" type="body"/>
          </p:nvPr>
        </p:nvSpPr>
        <p:spPr>
          <a:xfrm>
            <a:off x="134025" y="806000"/>
            <a:ext cx="8599200" cy="42042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b="1" sz="1300">
              <a:solidFill>
                <a:schemeClr val="lt1"/>
              </a:solidFill>
              <a:highlight>
                <a:srgbClr val="FFFFFF"/>
              </a:highlight>
              <a:latin typeface="Montserrat"/>
              <a:ea typeface="Montserrat"/>
              <a:cs typeface="Montserrat"/>
              <a:sym typeface="Montserrat"/>
            </a:endParaRPr>
          </a:p>
          <a:p>
            <a:pPr indent="0" lvl="0" marL="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b="1" sz="13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134050" y="249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28"/>
          <p:cNvSpPr txBox="1"/>
          <p:nvPr>
            <p:ph idx="1" type="body"/>
          </p:nvPr>
        </p:nvSpPr>
        <p:spPr>
          <a:xfrm>
            <a:off x="222875" y="13279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Understanding the metric for evaluation was a challenge as well.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134050" y="249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29"/>
          <p:cNvSpPr txBox="1"/>
          <p:nvPr>
            <p:ph idx="1" type="body"/>
          </p:nvPr>
        </p:nvSpPr>
        <p:spPr>
          <a:xfrm>
            <a:off x="222875" y="13279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3"/>
          <p:cNvSpPr txBox="1"/>
          <p:nvPr>
            <p:ph idx="1" type="body"/>
          </p:nvPr>
        </p:nvSpPr>
        <p:spPr>
          <a:xfrm>
            <a:off x="4429375" y="1500213"/>
            <a:ext cx="4624800" cy="333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b="1" lang="en-GB" sz="1400">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b="1" sz="1700">
              <a:solidFill>
                <a:schemeClr val="lt1"/>
              </a:solidFill>
              <a:latin typeface="Montserrat"/>
              <a:ea typeface="Montserrat"/>
              <a:cs typeface="Montserrat"/>
              <a:sym typeface="Montserrat"/>
            </a:endParaRPr>
          </a:p>
        </p:txBody>
      </p:sp>
      <p:pic>
        <p:nvPicPr>
          <p:cNvPr id="68" name="Google Shape;68;p3"/>
          <p:cNvPicPr preferRelativeResize="0"/>
          <p:nvPr/>
        </p:nvPicPr>
        <p:blipFill rotWithShape="1">
          <a:blip r:embed="rId3">
            <a:alphaModFix/>
          </a:blip>
          <a:srcRect b="0" l="0" r="0" t="0"/>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a:latin typeface="Montserrat"/>
                <a:ea typeface="Montserrat"/>
                <a:cs typeface="Montserrat"/>
                <a:sym typeface="Montserrat"/>
              </a:rPr>
              <a:t>Thank You</a:t>
            </a:r>
            <a:endParaRPr b="1">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4"/>
          <p:cNvSpPr txBox="1"/>
          <p:nvPr>
            <p:ph idx="1" type="body"/>
          </p:nvPr>
        </p:nvSpPr>
        <p:spPr>
          <a:xfrm>
            <a:off x="311700" y="386100"/>
            <a:ext cx="8520600" cy="40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800"/>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5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500"/>
              </a:spcBef>
              <a:spcAft>
                <a:spcPts val="0"/>
              </a:spcAft>
              <a:buSzPts val="1800"/>
              <a:buNone/>
            </a:pPr>
            <a:r>
              <a:t/>
            </a:r>
            <a:endParaRPr>
              <a:solidFill>
                <a:srgbClr val="000000"/>
              </a:solidFill>
            </a:endParaRPr>
          </a:p>
        </p:txBody>
      </p:sp>
      <p:sp>
        <p:nvSpPr>
          <p:cNvPr id="75" name="Google Shape;75;p4"/>
          <p:cNvSpPr txBox="1"/>
          <p:nvPr/>
        </p:nvSpPr>
        <p:spPr>
          <a:xfrm>
            <a:off x="3883100" y="2571750"/>
            <a:ext cx="3463500" cy="1532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Image-URL-S</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Image-URL-M</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Image-URL-L</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600"/>
              </a:spcBef>
              <a:spcAft>
                <a:spcPts val="0"/>
              </a:spcAft>
              <a:buClr>
                <a:schemeClr val="lt1"/>
              </a:buClr>
              <a:buSzPts val="1400"/>
              <a:buFont typeface="Montserrat"/>
              <a:buChar char="●"/>
            </a:pPr>
            <a:r>
              <a:rPr b="0" i="0" lang="en-GB" sz="1400" u="none" cap="none" strike="noStrike">
                <a:solidFill>
                  <a:schemeClr val="lt1"/>
                </a:solidFill>
                <a:highlight>
                  <a:srgbClr val="FFFFFF"/>
                </a:highlight>
                <a:latin typeface="Montserrat"/>
                <a:ea typeface="Montserrat"/>
                <a:cs typeface="Montserrat"/>
                <a:sym typeface="Montserrat"/>
              </a:rPr>
              <a:t>Shape of Dataset - (271360, 8)</a:t>
            </a:r>
            <a:endParaRPr b="0" i="0" sz="1400" u="none" cap="none" strike="noStrike">
              <a:solidFill>
                <a:schemeClr val="lt1"/>
              </a:solidFill>
              <a:highlight>
                <a:srgbClr val="FFFFFF"/>
              </a:highlight>
              <a:latin typeface="Montserrat"/>
              <a:ea typeface="Montserrat"/>
              <a:cs typeface="Montserrat"/>
              <a:sym typeface="Montserrat"/>
            </a:endParaRPr>
          </a:p>
          <a:p>
            <a:pPr indent="0" lvl="0" marL="457200" marR="0" rtl="0" algn="l">
              <a:lnSpc>
                <a:spcPct val="115000"/>
              </a:lnSpc>
              <a:spcBef>
                <a:spcPts val="5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76" name="Google Shape;76;p4"/>
          <p:cNvSpPr txBox="1"/>
          <p:nvPr/>
        </p:nvSpPr>
        <p:spPr>
          <a:xfrm>
            <a:off x="3883100" y="4260875"/>
            <a:ext cx="3756600" cy="648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Book-Rating</a:t>
            </a:r>
            <a:r>
              <a:rPr b="0" i="0" lang="en-GB" sz="1400" u="none" cap="none" strike="noStrike">
                <a:solidFill>
                  <a:schemeClr val="lt1"/>
                </a:solidFill>
                <a:highlight>
                  <a:srgbClr val="FFFFFF"/>
                </a:highlight>
                <a:latin typeface="Montserrat"/>
                <a:ea typeface="Montserrat"/>
                <a:cs typeface="Montserrat"/>
                <a:sym typeface="Montserrat"/>
              </a:rPr>
              <a:t> </a:t>
            </a:r>
            <a:endParaRPr b="0" i="0" sz="1400" u="none" cap="none" strike="noStrike">
              <a:solidFill>
                <a:schemeClr val="lt1"/>
              </a:solidFill>
              <a:highlight>
                <a:srgbClr val="FFFFFF"/>
              </a:highlight>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highlight>
                  <a:srgbClr val="FFFFFF"/>
                </a:highlight>
                <a:latin typeface="Montserrat"/>
                <a:ea typeface="Montserrat"/>
                <a:cs typeface="Montserrat"/>
                <a:sym typeface="Montserrat"/>
              </a:rPr>
              <a:t>Shape of Dataset - (1149780, 3)</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5"/>
          <p:cNvPicPr preferRelativeResize="0"/>
          <p:nvPr/>
        </p:nvPicPr>
        <p:blipFill rotWithShape="1">
          <a:blip r:embed="rId3">
            <a:alphaModFix/>
          </a:blip>
          <a:srcRect b="0" l="0" r="0" t="0"/>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6"/>
          <p:cNvPicPr preferRelativeResize="0"/>
          <p:nvPr/>
        </p:nvPicPr>
        <p:blipFill rotWithShape="1">
          <a:blip r:embed="rId3">
            <a:alphaModFix/>
          </a:blip>
          <a:srcRect b="0" l="0" r="0" t="0"/>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7"/>
          <p:cNvSpPr txBox="1"/>
          <p:nvPr>
            <p:ph idx="1" type="body"/>
          </p:nvPr>
        </p:nvSpPr>
        <p:spPr>
          <a:xfrm>
            <a:off x="311700" y="1134150"/>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7"/>
          <p:cNvPicPr preferRelativeResize="0"/>
          <p:nvPr/>
        </p:nvPicPr>
        <p:blipFill rotWithShape="1">
          <a:blip r:embed="rId3">
            <a:alphaModFix/>
          </a:blip>
          <a:srcRect b="0" l="0" r="0" t="0"/>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Book_df (Authors)</a:t>
            </a:r>
            <a:endParaRPr/>
          </a:p>
        </p:txBody>
      </p:sp>
      <p:sp>
        <p:nvSpPr>
          <p:cNvPr id="103" name="Google Shape;103;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8"/>
          <p:cNvPicPr preferRelativeResize="0"/>
          <p:nvPr/>
        </p:nvPicPr>
        <p:blipFill rotWithShape="1">
          <a:blip r:embed="rId3">
            <a:alphaModFix/>
          </a:blip>
          <a:srcRect b="0" l="0" r="0" t="0"/>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Book_df (Publishers)</a:t>
            </a:r>
            <a:endParaRPr/>
          </a:p>
        </p:txBody>
      </p:sp>
      <p:sp>
        <p:nvSpPr>
          <p:cNvPr id="110" name="Google Shape;110;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9"/>
          <p:cNvPicPr preferRelativeResize="0"/>
          <p:nvPr/>
        </p:nvPicPr>
        <p:blipFill rotWithShape="1">
          <a:blip r:embed="rId3">
            <a:alphaModFix/>
          </a:blip>
          <a:srcRect b="0" l="0" r="0" t="0"/>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